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2" r:id="rId1"/>
    <p:sldMasterId id="2147483653" r:id="rId2"/>
    <p:sldMasterId id="2147483654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 snapToObjects="1">
      <p:cViewPr varScale="1">
        <p:scale>
          <a:sx n="143" d="100"/>
          <a:sy n="143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210a3e8d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b210a3e8d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210a3e8d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b210a3e8d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210a3e8d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b210a3e8d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210a3e8d9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b210a3e8d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210a3e8d9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210a3e8d9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210a3e8d9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b210a3e8d9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210a3e8d9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b210a3e8d9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210a3e8d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b210a3e8d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210a3e8d9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b210a3e8d9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210a3e8d9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b210a3e8d9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210a3e8d9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b210a3e8d9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210a3e8d9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b210a3e8d9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b210a3e8d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b210a3e8d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3" name="Google Shape;6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210a3e8d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73" name="Google Shape;73;gb210a3e8d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b210a3e8d9_0_13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210a3e8d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b210a3e8d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210a3e8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b210a3e8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210a3e8d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b210a3e8d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-9144" y="0"/>
            <a:ext cx="9153144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227752" y="1532443"/>
            <a:ext cx="3637261" cy="1811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3"/>
          </p:nvPr>
        </p:nvSpPr>
        <p:spPr>
          <a:xfrm>
            <a:off x="227012" y="3718898"/>
            <a:ext cx="1783159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Content">
  <p:cSld name="Section Title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4480560" cy="515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2"/>
          </p:nvPr>
        </p:nvSpPr>
        <p:spPr>
          <a:xfrm>
            <a:off x="4997268" y="1583857"/>
            <a:ext cx="3737844" cy="3131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">
  <p:cSld name="Content and Im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501792" y="1583857"/>
            <a:ext cx="3810941" cy="3131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4672577" y="712598"/>
            <a:ext cx="4480560" cy="443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3"/>
          </p:nvPr>
        </p:nvSpPr>
        <p:spPr>
          <a:xfrm>
            <a:off x="6176711" y="228989"/>
            <a:ext cx="2740741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marL="1828800" lvl="3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501792" y="1583857"/>
            <a:ext cx="8315553" cy="3131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176711" y="228989"/>
            <a:ext cx="2740741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marL="1828800" lvl="3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/>
        </p:nvSpPr>
        <p:spPr>
          <a:xfrm>
            <a:off x="0" y="0"/>
            <a:ext cx="9153525" cy="5157787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/>
          <p:nvPr/>
        </p:nvSpPr>
        <p:spPr>
          <a:xfrm>
            <a:off x="8315325" y="292100"/>
            <a:ext cx="1841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0112" y="236537"/>
            <a:ext cx="1160462" cy="22701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nyu_whit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0187" y="234950"/>
            <a:ext cx="6731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/>
        </p:nvSpPr>
        <p:spPr>
          <a:xfrm>
            <a:off x="0" y="0"/>
            <a:ext cx="9153525" cy="712787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pic>
        <p:nvPicPr>
          <p:cNvPr id="26" name="Google Shape;2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9712" y="236537"/>
            <a:ext cx="1160462" cy="22701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3175" y="0"/>
            <a:ext cx="9153525" cy="5151437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/>
        </p:nvSpPr>
        <p:spPr>
          <a:xfrm>
            <a:off x="-12700" y="1041400"/>
            <a:ext cx="4205287" cy="32004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178349" y="1749400"/>
            <a:ext cx="4014300" cy="18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 b="1">
                <a:solidFill>
                  <a:schemeClr val="lt1"/>
                </a:solidFill>
              </a:rPr>
              <a:t>Video Head Detection Based on YOLO</a:t>
            </a:r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3"/>
          </p:nvPr>
        </p:nvSpPr>
        <p:spPr>
          <a:xfrm>
            <a:off x="239712" y="3560812"/>
            <a:ext cx="17829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Yitao Zhou</a:t>
            </a:r>
            <a:endParaRPr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12.18.2020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6" name="Google Shape;46;p8"/>
          <p:cNvPicPr preferRelativeResize="0"/>
          <p:nvPr/>
        </p:nvPicPr>
        <p:blipFill rotWithShape="1">
          <a:blip r:embed="rId4">
            <a:alphaModFix/>
          </a:blip>
          <a:srcRect r="38912"/>
          <a:stretch/>
        </p:blipFill>
        <p:spPr>
          <a:xfrm>
            <a:off x="239700" y="1363650"/>
            <a:ext cx="708600" cy="2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Design of project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19" name="Google Shape;119;p17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79371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Part 1: Training 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Build a configuration file to declare the location of Train-Val-Test data, specifying the class name: person, class number: 1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Transfer learning with weights trained on COCO dataset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First attempt: Train with SCUT_HEAD. Set batch size 16, image input size 640 and epoch 80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Second attempt: Combine SCUT_HEAD and self crawled dataset. Set batch size 8, image input size 640 and epoch 50.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Design of project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789825" y="802525"/>
            <a:ext cx="70410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Reason for reducing batch size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When batch size is 16, the image is very small because it is 1 out of 16 images, so the testing result is bad. But I attempted to make a test on merely this image (batch size 1), and I get a relatively good result.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  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918313"/>
            <a:ext cx="3370750" cy="184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3125" y="2885448"/>
            <a:ext cx="3677875" cy="191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Design of project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789825" y="802525"/>
            <a:ext cx="72111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Reason for reducing epoches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YOLO converges very quick. In attempt 1, the training evaluations converge after around 50 epoches. To reduce time I use 50 epoches in attempt 2.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  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050" y="2713775"/>
            <a:ext cx="4246256" cy="148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600" y="2713775"/>
            <a:ext cx="4230027" cy="148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 txBox="1"/>
          <p:nvPr/>
        </p:nvSpPr>
        <p:spPr>
          <a:xfrm>
            <a:off x="2202450" y="4194275"/>
            <a:ext cx="7003800" cy="8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 is for attempt 1 and red is for attempt 2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/>
          </a:p>
        </p:txBody>
      </p:sp>
      <p:sp>
        <p:nvSpPr>
          <p:cNvPr id="151" name="Google Shape;151;p20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Design of project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79371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Test the model robustness with test data in SCUT_HEAD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Mean average precision is the most popular evaluation for object detection.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Attempt 1: mAP@.5 is 0.878. mAP@.5:.95 is 0.484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Attempt 2: mAP@.5 is 0.908, mAP@.5:.95 is 0.526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</a:rPr>
              <a:t>Attempt 2 works much better, used for predicting the videos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Design of project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501650" y="1050925"/>
            <a:ext cx="84153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Part 2: Predicting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Since surveillance video is hard to be gathered because of safety concerns, I use prediction video “Thank You, Chancellor Yu” downloaded from school website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Split video data into frames, record the music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All predictions are with confidence threshold 0.4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Predict on how many heads in each frame, label heads in frames, and record the total number of heads in the frames in the upper-left corner, when it exceed our classroom maximum number of people 20, the label will turn red, otherwise green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Concatenate frames back into a video, with its music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body" idx="1"/>
          </p:nvPr>
        </p:nvSpPr>
        <p:spPr>
          <a:xfrm>
            <a:off x="4633275" y="863400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Results </a:t>
            </a:r>
            <a:endParaRPr sz="3800" b="1">
              <a:solidFill>
                <a:srgbClr val="FFFFFF"/>
              </a:solidFill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Results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76" name="Google Shape;176;p23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/>
          </a:p>
        </p:txBody>
      </p:sp>
      <p:sp>
        <p:nvSpPr>
          <p:cNvPr id="177" name="Google Shape;177;p23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1009250" y="719850"/>
            <a:ext cx="7003800" cy="8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Let’s see how the prediction works for the video!</a:t>
            </a:r>
            <a:endParaRPr sz="2000"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Results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4"/>
          <p:cNvSpPr txBox="1">
            <a:spLocks noGrp="1"/>
          </p:cNvSpPr>
          <p:nvPr>
            <p:ph type="body" idx="1"/>
          </p:nvPr>
        </p:nvSpPr>
        <p:spPr>
          <a:xfrm>
            <a:off x="555125" y="841775"/>
            <a:ext cx="79044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Most of the results are convincing, with few prediction mistakes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75" y="1563738"/>
            <a:ext cx="3908899" cy="225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1361875" y="4000500"/>
            <a:ext cx="1507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Dark and blurred</a:t>
            </a:r>
            <a:endParaRPr/>
          </a:p>
        </p:txBody>
      </p:sp>
      <p:pic>
        <p:nvPicPr>
          <p:cNvPr id="191" name="Google Shape;19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6850" y="1563701"/>
            <a:ext cx="3908900" cy="2257227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4"/>
          <p:cNvSpPr txBox="1"/>
          <p:nvPr/>
        </p:nvSpPr>
        <p:spPr>
          <a:xfrm>
            <a:off x="5655025" y="3966800"/>
            <a:ext cx="18960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humanoid mascot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4633275" y="863400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Conclusion &amp;</a:t>
            </a:r>
            <a:endParaRPr sz="3800" b="1">
              <a:solidFill>
                <a:srgbClr val="FFFFFF"/>
              </a:solidFill>
            </a:endParaRPr>
          </a:p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Future works </a:t>
            </a:r>
            <a:endParaRPr sz="3800" b="1">
              <a:solidFill>
                <a:srgbClr val="FFFFFF"/>
              </a:solidFill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Conclusion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6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206" name="Google Shape;206;p26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/>
          </a:p>
        </p:txBody>
      </p:sp>
      <p:sp>
        <p:nvSpPr>
          <p:cNvPr id="207" name="Google Shape;207;p26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body" idx="1"/>
          </p:nvPr>
        </p:nvSpPr>
        <p:spPr>
          <a:xfrm>
            <a:off x="501650" y="1279525"/>
            <a:ext cx="84153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What I learned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YOLO works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to modify the model to fit my task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to find useful data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to fix bugs during training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to make predictions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How to improve the prediction result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633275" y="1584325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FFFFFF"/>
                </a:solidFill>
              </a:rPr>
              <a:t>Structure</a:t>
            </a:r>
            <a:endParaRPr sz="3000" b="1">
              <a:solidFill>
                <a:srgbClr val="FFFFFF"/>
              </a:solidFill>
            </a:endParaRPr>
          </a:p>
          <a:p>
            <a:pPr marL="457200" marR="0" lvl="0" indent="-361950" algn="l" rtl="0"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SzPts val="2100"/>
              <a:buAutoNum type="arabicPeriod"/>
            </a:pPr>
            <a:r>
              <a:rPr lang="en-US" sz="2100" b="1">
                <a:solidFill>
                  <a:srgbClr val="FFFFFF"/>
                </a:solidFill>
              </a:rPr>
              <a:t>Introduction</a:t>
            </a:r>
            <a:endParaRPr sz="2100" b="1">
              <a:solidFill>
                <a:srgbClr val="FFFFFF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AutoNum type="arabicPeriod"/>
            </a:pPr>
            <a:r>
              <a:rPr lang="en-US" sz="2100" b="1">
                <a:solidFill>
                  <a:srgbClr val="FFFFFF"/>
                </a:solidFill>
              </a:rPr>
              <a:t>Dataset and Features</a:t>
            </a:r>
            <a:endParaRPr sz="2100" b="1">
              <a:solidFill>
                <a:srgbClr val="FFFFFF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AutoNum type="arabicPeriod"/>
            </a:pPr>
            <a:r>
              <a:rPr lang="en-US" sz="2100" b="1">
                <a:solidFill>
                  <a:srgbClr val="FFFFFF"/>
                </a:solidFill>
              </a:rPr>
              <a:t>Design of Project</a:t>
            </a:r>
            <a:endParaRPr sz="2100" b="1">
              <a:solidFill>
                <a:srgbClr val="FFFFFF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AutoNum type="arabicPeriod"/>
            </a:pPr>
            <a:r>
              <a:rPr lang="en-US" sz="2100" b="1">
                <a:solidFill>
                  <a:srgbClr val="FFFFFF"/>
                </a:solidFill>
              </a:rPr>
              <a:t>Results</a:t>
            </a:r>
            <a:endParaRPr sz="2100" b="1">
              <a:solidFill>
                <a:srgbClr val="FFFFFF"/>
              </a:solidFill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AutoNum type="arabicPeriod"/>
            </a:pPr>
            <a:r>
              <a:rPr lang="en-US" sz="2100" b="1">
                <a:solidFill>
                  <a:srgbClr val="FFFFFF"/>
                </a:solidFill>
              </a:rPr>
              <a:t>Conclusion and Future Works</a:t>
            </a:r>
            <a:endParaRPr sz="2100" b="1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28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</a:endParaRPr>
          </a:p>
          <a:p>
            <a:pPr marL="0" marR="0" lvl="0" indent="0" algn="l" rtl="0">
              <a:spcBef>
                <a:spcPts val="28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</a:endParaRPr>
          </a:p>
          <a:p>
            <a:pPr marL="342900" marR="0" lvl="0" indent="-342900" algn="l" rtl="0">
              <a:spcBef>
                <a:spcPts val="28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</a:endParaRPr>
          </a:p>
        </p:txBody>
      </p:sp>
      <p:sp>
        <p:nvSpPr>
          <p:cNvPr id="52" name="Google Shape;52;p9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Future Works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215" name="Google Shape;215;p27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/>
          </a:p>
        </p:txBody>
      </p:sp>
      <p:sp>
        <p:nvSpPr>
          <p:cNvPr id="216" name="Google Shape;216;p27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501650" y="1431925"/>
            <a:ext cx="84153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Future Works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Add trackers to trace the action of each person in the video, therefore, I can guarantee a person will not suddenly miss its label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Adding data could enhance the model robustness with the observation of blur, small heads not being labeled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YOLO has limitations of predicting small objects, using SSD or combine the predictions of YOLO and SSD together might be a good attempt to increase robustness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223" name="Google Shape;223;p28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sp>
        <p:nvSpPr>
          <p:cNvPr id="224" name="Google Shape;224;p28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8"/>
          <p:cNvSpPr txBox="1"/>
          <p:nvPr/>
        </p:nvSpPr>
        <p:spPr>
          <a:xfrm>
            <a:off x="856850" y="719850"/>
            <a:ext cx="7453800" cy="8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Thank you for listening, if you want to see more video predictions, let’s enjoy my prediction on a youtube video!</a:t>
            </a:r>
            <a:endParaRPr sz="20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4633275" y="863400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Introduction</a:t>
            </a:r>
            <a:endParaRPr sz="3800" b="1">
              <a:solidFill>
                <a:srgbClr val="FFFFFF"/>
              </a:solidFill>
            </a:endParaRPr>
          </a:p>
        </p:txBody>
      </p:sp>
      <p:sp>
        <p:nvSpPr>
          <p:cNvPr id="59" name="Google Shape;59;p10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66726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Project feasibility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Number of people in our school in increasing drastically</a:t>
            </a: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/>
              <a:t>We have guidance for limitation of the number students in each classroom</a:t>
            </a: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We also have video surveillance cameras in the classroom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We can utilize the surveillance video to detect and control the number of students in classroom to guarantee safety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1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40025" cy="26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Introduction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1"/>
          <p:cNvSpPr txBox="1"/>
          <p:nvPr/>
        </p:nvSpPr>
        <p:spPr>
          <a:xfrm>
            <a:off x="457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69" name="Google Shape;69;p11"/>
          <p:cNvSpPr txBox="1"/>
          <p:nvPr/>
        </p:nvSpPr>
        <p:spPr>
          <a:xfrm>
            <a:off x="6553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  <p:sp>
        <p:nvSpPr>
          <p:cNvPr id="70" name="Google Shape;70;p11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79371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Why You Only Look Once(YOLO)?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YOLO is an object detection algorithm which can detect heads in images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It achieves state-of-the-art mAP in object detection competitions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/>
              <a:t>YOLO has fast speed because each image is feed to the model only once in each epoch, so the training process will be fast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Introduction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2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79" name="Google Shape;79;p12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sp>
        <p:nvSpPr>
          <p:cNvPr id="80" name="Google Shape;80;p12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4633275" y="863400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Dataset</a:t>
            </a:r>
            <a:endParaRPr sz="3800" b="1">
              <a:solidFill>
                <a:srgbClr val="FFFFFF"/>
              </a:solidFill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40025" cy="26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Dataset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457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6553200" y="4767262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79371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SCUT_HEAD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Gathered and labeled by Southern China University of Technology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Containing 4405 images with 111251 heads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Two parts of data, part A includes 2000 images in a classroom setting, part B includes 2405 images crawled from internet.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Train-Val-Test split 6:2:2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Different label format for what YOLO needs, wrote a program to change the label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2"/>
          </p:nvPr>
        </p:nvSpPr>
        <p:spPr>
          <a:xfrm>
            <a:off x="6176962" y="228600"/>
            <a:ext cx="273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Dataset</a:t>
            </a: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6553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960050" y="250"/>
            <a:ext cx="1155600" cy="619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 txBox="1">
            <a:spLocks noGrp="1"/>
          </p:cNvSpPr>
          <p:nvPr>
            <p:ph type="body" idx="1"/>
          </p:nvPr>
        </p:nvSpPr>
        <p:spPr>
          <a:xfrm>
            <a:off x="501650" y="1584325"/>
            <a:ext cx="79371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>
                <a:solidFill>
                  <a:schemeClr val="dk1"/>
                </a:solidFill>
              </a:rPr>
              <a:t>Self crawled data from Google 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I found 377 images on Google image with keyword “indoor scene”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Tagged with LabelIMG, a famous tool for image labelling, an interesting but tiring process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Augmented with roboflow.com, an online service that randomly applies Flip, Crop, Brightness and Noise to the images, producing 1131 images 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4633275" y="863400"/>
            <a:ext cx="4453200" cy="3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spcBef>
                <a:spcPts val="28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rgbClr val="FFFFFF"/>
                </a:solidFill>
              </a:rPr>
              <a:t>Design of project</a:t>
            </a:r>
            <a:endParaRPr sz="3800" b="1">
              <a:solidFill>
                <a:srgbClr val="FFFFFF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5434775" y="141600"/>
            <a:ext cx="1253100" cy="7218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570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NYU Master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NYU Master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YU Master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823</Words>
  <Application>Microsoft Macintosh PowerPoint</Application>
  <PresentationFormat>全屏显示(16:9)</PresentationFormat>
  <Paragraphs>129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Arial</vt:lpstr>
      <vt:lpstr>1_NYU Master Template</vt:lpstr>
      <vt:lpstr>2_NYU Master Template</vt:lpstr>
      <vt:lpstr>NYU Master Template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yz4171@nyu.edu</cp:lastModifiedBy>
  <cp:revision>3</cp:revision>
  <dcterms:modified xsi:type="dcterms:W3CDTF">2021-01-02T13:38:27Z</dcterms:modified>
</cp:coreProperties>
</file>